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8" r:id="rId8"/>
    <p:sldId id="267" r:id="rId9"/>
    <p:sldId id="262" r:id="rId10"/>
    <p:sldId id="263" r:id="rId11"/>
    <p:sldId id="264" r:id="rId12"/>
    <p:sldId id="285" r:id="rId13"/>
    <p:sldId id="286" r:id="rId14"/>
    <p:sldId id="265" r:id="rId15"/>
    <p:sldId id="269" r:id="rId16"/>
    <p:sldId id="271" r:id="rId17"/>
    <p:sldId id="272" r:id="rId18"/>
    <p:sldId id="280" r:id="rId19"/>
    <p:sldId id="270" r:id="rId20"/>
    <p:sldId id="281" r:id="rId21"/>
    <p:sldId id="284" r:id="rId22"/>
    <p:sldId id="287" r:id="rId23"/>
    <p:sldId id="288" r:id="rId24"/>
    <p:sldId id="273" r:id="rId25"/>
    <p:sldId id="274" r:id="rId26"/>
    <p:sldId id="282" r:id="rId27"/>
    <p:sldId id="283" r:id="rId28"/>
    <p:sldId id="276" r:id="rId29"/>
    <p:sldId id="275" r:id="rId30"/>
    <p:sldId id="277" r:id="rId31"/>
    <p:sldId id="289" r:id="rId32"/>
    <p:sldId id="290" r:id="rId33"/>
    <p:sldId id="279" r:id="rId34"/>
    <p:sldId id="278" r:id="rId3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4/26/2020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19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4/26/2020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60" r:id="rId10"/>
    <p:sldLayoutId id="2147483661" r:id="rId11"/>
    <p:sldLayoutId id="2147483666" r:id="rId12"/>
    <p:sldLayoutId id="2147483663" r:id="rId13"/>
    <p:sldLayoutId id="2147483667" r:id="rId14"/>
    <p:sldLayoutId id="2147483668" r:id="rId15"/>
    <p:sldLayoutId id="2147483658" r:id="rId16"/>
    <p:sldLayoutId id="2147483659" r:id="rId17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6A4138-3BF4-4509-8C4A-5E7D8868130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Introduction to </a:t>
            </a:r>
            <a:r>
              <a:rPr lang="en-CA" dirty="0" err="1"/>
              <a:t>apcs</a:t>
            </a:r>
            <a:endParaRPr lang="en-CA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B1E4F3B-BE34-46AE-81EC-98DC84375B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in </a:t>
            </a:r>
            <a:r>
              <a:rPr lang="en-CA" dirty="0" err="1"/>
              <a:t>c++</a:t>
            </a:r>
            <a:endParaRPr lang="en-CA" dirty="0"/>
          </a:p>
          <a:p>
            <a:r>
              <a:rPr lang="en-CA" dirty="0"/>
              <a:t>prerequisites: none</a:t>
            </a:r>
          </a:p>
        </p:txBody>
      </p:sp>
    </p:spTree>
    <p:extLst>
      <p:ext uri="{BB962C8B-B14F-4D97-AF65-F5344CB8AC3E}">
        <p14:creationId xmlns:p14="http://schemas.microsoft.com/office/powerpoint/2010/main" val="130481070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2CCFD0-A8E3-40A8-8B06-7879696DFD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For syntax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145FF0B-9CFA-4B29-B87E-C0A951F1A1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First statement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EE9E11E-7CD9-4C70-AEC8-61880D7393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715" t="7707" r="81973" b="85443"/>
          <a:stretch/>
        </p:blipFill>
        <p:spPr>
          <a:xfrm>
            <a:off x="1174289" y="3993160"/>
            <a:ext cx="2773156" cy="746620"/>
          </a:xfrm>
          <a:prstGeom prst="rect">
            <a:avLst/>
          </a:prstGeom>
        </p:spPr>
      </p:pic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D2AF9E4-7A60-4364-85A7-98EA8B50E68F}"/>
              </a:ext>
            </a:extLst>
          </p:cNvPr>
          <p:cNvSpPr>
            <a:spLocks noGrp="1"/>
          </p:cNvSpPr>
          <p:nvPr>
            <p:ph type="body" sz="half" idx="15"/>
          </p:nvPr>
        </p:nvSpPr>
        <p:spPr/>
        <p:txBody>
          <a:bodyPr/>
          <a:lstStyle/>
          <a:p>
            <a:r>
              <a:rPr lang="en-CA" dirty="0"/>
              <a:t>What is the behavior?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06666CB2-812A-418E-87B5-4B792FCAD29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Second statement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0CC2D4E-6535-4A19-BCAA-E650F721C2C1}"/>
              </a:ext>
            </a:extLst>
          </p:cNvPr>
          <p:cNvSpPr>
            <a:spLocks noGrp="1"/>
          </p:cNvSpPr>
          <p:nvPr>
            <p:ph type="body" sz="half" idx="16"/>
          </p:nvPr>
        </p:nvSpPr>
        <p:spPr/>
        <p:txBody>
          <a:bodyPr/>
          <a:lstStyle/>
          <a:p>
            <a:r>
              <a:rPr lang="en-CA" dirty="0"/>
              <a:t>What is the behavior?</a:t>
            </a:r>
          </a:p>
          <a:p>
            <a:endParaRPr lang="en-CA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4632954-2D8E-4C47-857D-3B825117B855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CA" dirty="0"/>
              <a:t>Third statement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0DB6F1CE-F21F-466D-B1AF-494517E8C0E9}"/>
              </a:ext>
            </a:extLst>
          </p:cNvPr>
          <p:cNvSpPr>
            <a:spLocks noGrp="1"/>
          </p:cNvSpPr>
          <p:nvPr>
            <p:ph type="body" sz="half" idx="17"/>
          </p:nvPr>
        </p:nvSpPr>
        <p:spPr/>
        <p:txBody>
          <a:bodyPr/>
          <a:lstStyle/>
          <a:p>
            <a:r>
              <a:rPr lang="en-CA" dirty="0"/>
              <a:t>What is the behavior?</a:t>
            </a:r>
          </a:p>
          <a:p>
            <a:endParaRPr lang="en-CA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6628AB4-390E-4141-993F-FC3F4D8D020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716" t="7707" r="82110" b="85810"/>
          <a:stretch/>
        </p:blipFill>
        <p:spPr>
          <a:xfrm>
            <a:off x="4635124" y="3992186"/>
            <a:ext cx="2915797" cy="75018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160E5AFA-AF7A-4253-BBC3-52140B02819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647" t="7951" r="81216" b="85810"/>
          <a:stretch/>
        </p:blipFill>
        <p:spPr>
          <a:xfrm>
            <a:off x="8013307" y="3992186"/>
            <a:ext cx="3224910" cy="7475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2430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9743A79-74BE-4C39-87D8-EA17AADD2F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Function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1682749-AC22-4723-86CE-458C436C35E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/>
              <a:t>What is the behavior?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BA9ED9-F74C-4EAF-9627-FE66D6A27ACB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CA" dirty="0"/>
              <a:t>What is the behavior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92FBBE-D182-40CD-A8B6-263AF9BA08D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372" t="7707" r="67316" b="73333"/>
          <a:stretch/>
        </p:blipFill>
        <p:spPr>
          <a:xfrm>
            <a:off x="1264364" y="3422473"/>
            <a:ext cx="4404846" cy="160270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AE02ED5C-7590-4AFC-92D4-F024CC8CBF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303" t="7829" r="66215" b="73823"/>
          <a:stretch/>
        </p:blipFill>
        <p:spPr>
          <a:xfrm>
            <a:off x="6358246" y="3422473"/>
            <a:ext cx="4733307" cy="16027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77427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13276D-0042-411F-8404-9A62C6C0C2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quiz - 1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73D8C0-3C74-4E3C-AE2B-88E3641994C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/>
              <a:t>Rewrite the following program</a:t>
            </a:r>
          </a:p>
          <a:p>
            <a:pPr lvl="1"/>
            <a:r>
              <a:rPr lang="en-CA" dirty="0"/>
              <a:t>Using while syntax</a:t>
            </a:r>
          </a:p>
          <a:p>
            <a:pPr lvl="1"/>
            <a:r>
              <a:rPr lang="en-CA" dirty="0"/>
              <a:t>Using for syntax</a:t>
            </a:r>
          </a:p>
          <a:p>
            <a:pPr lvl="1"/>
            <a:r>
              <a:rPr lang="en-CA" dirty="0"/>
              <a:t>Using function syntax</a:t>
            </a:r>
          </a:p>
          <a:p>
            <a:pPr lvl="1"/>
            <a:r>
              <a:rPr lang="en-CA" dirty="0"/>
              <a:t>Use your own imagination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F4E9C0-E737-49A3-8E7B-113622B91A63}"/>
              </a:ext>
            </a:extLst>
          </p:cNvPr>
          <p:cNvPicPr>
            <a:picLocks noGrp="1" noChangeAspect="1"/>
          </p:cNvPicPr>
          <p:nvPr>
            <p:ph sz="quarter" idx="14"/>
          </p:nvPr>
        </p:nvPicPr>
        <p:blipFill rotWithShape="1">
          <a:blip r:embed="rId2"/>
          <a:srcRect l="3870" t="7941" r="79193" b="86377"/>
          <a:stretch/>
        </p:blipFill>
        <p:spPr>
          <a:xfrm>
            <a:off x="6096000" y="2783048"/>
            <a:ext cx="3422708" cy="64595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823D7F2-62FB-409C-9C5A-76CBF6A3644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991" t="7829" r="86376" b="86421"/>
          <a:stretch/>
        </p:blipFill>
        <p:spPr>
          <a:xfrm>
            <a:off x="6096000" y="4183316"/>
            <a:ext cx="2429385" cy="815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95953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6B81E-2F32-42AC-9238-18544FC83DD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Quiz - 2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D8C14D-35AB-4040-8588-5CB87DAD004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/>
              <a:t>Nested structure</a:t>
            </a:r>
          </a:p>
          <a:p>
            <a:pPr lvl="1"/>
            <a:r>
              <a:rPr lang="en-CA" dirty="0"/>
              <a:t>Use your own imagination</a:t>
            </a:r>
          </a:p>
          <a:p>
            <a:pPr lvl="1"/>
            <a:r>
              <a:rPr lang="en-CA" dirty="0"/>
              <a:t>Be creative</a:t>
            </a:r>
          </a:p>
          <a:p>
            <a:pPr lvl="1"/>
            <a:endParaRPr lang="en-CA" dirty="0"/>
          </a:p>
          <a:p>
            <a:r>
              <a:rPr lang="en-CA" dirty="0" err="1"/>
              <a:t>Zerojudge</a:t>
            </a:r>
            <a:endParaRPr lang="en-CA" dirty="0"/>
          </a:p>
          <a:p>
            <a:pPr lvl="1"/>
            <a:r>
              <a:rPr lang="en-CA" dirty="0"/>
              <a:t>d069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E179B6D-00DC-49C5-B649-CFC1E013FFC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CA" dirty="0"/>
              <a:t>What is nested structure</a:t>
            </a:r>
          </a:p>
          <a:p>
            <a:endParaRPr lang="en-CA" dirty="0"/>
          </a:p>
          <a:p>
            <a:r>
              <a:rPr lang="en-CA" dirty="0"/>
              <a:t>In math</a:t>
            </a:r>
          </a:p>
          <a:p>
            <a:pPr lvl="1"/>
            <a:r>
              <a:rPr lang="en-CA" dirty="0"/>
              <a:t>F(g(x))</a:t>
            </a:r>
          </a:p>
          <a:p>
            <a:r>
              <a:rPr lang="en-CA" dirty="0"/>
              <a:t>In programming</a:t>
            </a:r>
          </a:p>
          <a:p>
            <a:pPr lvl="1"/>
            <a:r>
              <a:rPr lang="en-CA" dirty="0"/>
              <a:t>If a==9</a:t>
            </a:r>
          </a:p>
          <a:p>
            <a:pPr lvl="2"/>
            <a:r>
              <a:rPr lang="en-CA" dirty="0"/>
              <a:t>If a==10</a:t>
            </a:r>
          </a:p>
        </p:txBody>
      </p:sp>
    </p:spTree>
    <p:extLst>
      <p:ext uri="{BB962C8B-B14F-4D97-AF65-F5344CB8AC3E}">
        <p14:creationId xmlns:p14="http://schemas.microsoft.com/office/powerpoint/2010/main" val="12745150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E50EDE89-3345-4DD6-8E0F-8F59956F177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Break</a:t>
            </a: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31A8DC1D-F71D-4BC5-A7E3-07431A25F07A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Let’s take a break before we burn our brain</a:t>
            </a:r>
          </a:p>
        </p:txBody>
      </p:sp>
    </p:spTree>
    <p:extLst>
      <p:ext uri="{BB962C8B-B14F-4D97-AF65-F5344CB8AC3E}">
        <p14:creationId xmlns:p14="http://schemas.microsoft.com/office/powerpoint/2010/main" val="6928502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3BC1D9-D0FC-4D4C-84F7-0EC90D9827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DB5780-4838-463C-82E9-22AD3D37729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/>
              <a:t>Int means integer</a:t>
            </a:r>
          </a:p>
          <a:p>
            <a:r>
              <a:rPr lang="en-CA" dirty="0"/>
              <a:t>Let talk about it’s behavior</a:t>
            </a:r>
          </a:p>
          <a:p>
            <a:pPr lvl="1"/>
            <a:r>
              <a:rPr lang="en-CA" dirty="0"/>
              <a:t>Division</a:t>
            </a:r>
          </a:p>
          <a:p>
            <a:pPr lvl="1"/>
            <a:r>
              <a:rPr lang="en-CA" dirty="0"/>
              <a:t>Multiplication</a:t>
            </a:r>
          </a:p>
          <a:p>
            <a:pPr lvl="1"/>
            <a:r>
              <a:rPr lang="en-CA" dirty="0"/>
              <a:t>Modulo</a:t>
            </a:r>
          </a:p>
          <a:p>
            <a:pPr lvl="1"/>
            <a:r>
              <a:rPr lang="en-CA" dirty="0"/>
              <a:t>Maximum </a:t>
            </a:r>
          </a:p>
          <a:p>
            <a:pPr lvl="2"/>
            <a:r>
              <a:rPr lang="en-CA" dirty="0"/>
              <a:t>Around 2e9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2C04F94-711C-4CB3-A8E8-C15711D9DAF1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US" altLang="zh-TW" dirty="0"/>
              <a:t>5/2=?</a:t>
            </a:r>
          </a:p>
          <a:p>
            <a:r>
              <a:rPr lang="en-US" altLang="zh-TW" dirty="0"/>
              <a:t>5</a:t>
            </a:r>
            <a:r>
              <a:rPr lang="zh-TW" altLang="en-US" dirty="0"/>
              <a:t>*</a:t>
            </a:r>
            <a:r>
              <a:rPr lang="en-US" altLang="zh-TW" dirty="0"/>
              <a:t>2/2=?</a:t>
            </a:r>
          </a:p>
          <a:p>
            <a:r>
              <a:rPr lang="en-US" altLang="zh-TW" dirty="0"/>
              <a:t>5/2</a:t>
            </a:r>
            <a:r>
              <a:rPr lang="zh-TW" altLang="en-US" dirty="0"/>
              <a:t>*</a:t>
            </a:r>
            <a:r>
              <a:rPr lang="en-US" altLang="zh-TW" dirty="0"/>
              <a:t>2=?</a:t>
            </a:r>
          </a:p>
          <a:p>
            <a:r>
              <a:rPr lang="en-US" altLang="zh-TW" dirty="0"/>
              <a:t>5%2=?</a:t>
            </a:r>
          </a:p>
          <a:p>
            <a:r>
              <a:rPr lang="en-CA" dirty="0"/>
              <a:t>1000000000*1000000000=?</a:t>
            </a:r>
          </a:p>
          <a:p>
            <a:pPr lvl="1"/>
            <a:r>
              <a:rPr lang="en-CA" dirty="0"/>
              <a:t>Unknown behavior</a:t>
            </a:r>
          </a:p>
          <a:p>
            <a:pPr lvl="1"/>
            <a:r>
              <a:rPr lang="en-CA" dirty="0"/>
              <a:t>Might cause program to crash</a:t>
            </a:r>
          </a:p>
        </p:txBody>
      </p:sp>
    </p:spTree>
    <p:extLst>
      <p:ext uri="{BB962C8B-B14F-4D97-AF65-F5344CB8AC3E}">
        <p14:creationId xmlns:p14="http://schemas.microsoft.com/office/powerpoint/2010/main" val="3450383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73D88B-CC11-4466-B24B-0AAB2B9E3E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char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EE7862D-A8A6-47E9-89CF-4668D58CD8F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/>
              <a:t>It means character</a:t>
            </a:r>
          </a:p>
          <a:p>
            <a:pPr lvl="1"/>
            <a:r>
              <a:rPr lang="en-CA" dirty="0"/>
              <a:t>Only one character</a:t>
            </a:r>
          </a:p>
          <a:p>
            <a:pPr lvl="1"/>
            <a:r>
              <a:rPr lang="en-CA" dirty="0"/>
              <a:t>Multiple characters are string</a:t>
            </a:r>
          </a:p>
          <a:p>
            <a:r>
              <a:rPr lang="en-CA" dirty="0"/>
              <a:t>Let’s talk about its behavior</a:t>
            </a:r>
          </a:p>
          <a:p>
            <a:pPr lvl="1"/>
            <a:r>
              <a:rPr lang="en-CA" dirty="0"/>
              <a:t>‘a’+3=‘C’</a:t>
            </a:r>
          </a:p>
          <a:p>
            <a:pPr lvl="1"/>
            <a:r>
              <a:rPr lang="en-US" altLang="zh-TW" dirty="0"/>
              <a:t>‘B’-’A’=1</a:t>
            </a:r>
          </a:p>
          <a:p>
            <a:pPr lvl="1"/>
            <a:r>
              <a:rPr lang="en-US" altLang="zh-TW" dirty="0"/>
              <a:t>‘9’-’0’=9</a:t>
            </a:r>
          </a:p>
          <a:p>
            <a:pPr lvl="1"/>
            <a:endParaRPr lang="en-US" altLang="zh-TW" dirty="0"/>
          </a:p>
          <a:p>
            <a:pPr lvl="1"/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03CEF295-6ED3-429B-9738-2D58F5097331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6172826" y="2367092"/>
            <a:ext cx="5105400" cy="3424107"/>
          </a:xfrm>
        </p:spPr>
        <p:txBody>
          <a:bodyPr/>
          <a:lstStyle/>
          <a:p>
            <a:r>
              <a:rPr lang="en-CA" dirty="0"/>
              <a:t>Quiz 1</a:t>
            </a:r>
          </a:p>
          <a:p>
            <a:pPr lvl="1"/>
            <a:r>
              <a:rPr lang="en-US" altLang="zh-TW" dirty="0"/>
              <a:t>‘a’+(‘Z’-’Y’)=?</a:t>
            </a:r>
          </a:p>
          <a:p>
            <a:pPr lvl="1"/>
            <a:r>
              <a:rPr lang="en-US" dirty="0"/>
              <a:t>‘A’+9/2=?</a:t>
            </a:r>
          </a:p>
          <a:p>
            <a:pPr lvl="1"/>
            <a:r>
              <a:rPr lang="en-US" dirty="0"/>
              <a:t>‘P’+(‘Y’-’Z’)=?</a:t>
            </a:r>
          </a:p>
          <a:p>
            <a:r>
              <a:rPr lang="en-US" dirty="0"/>
              <a:t>Quiz 2</a:t>
            </a:r>
          </a:p>
          <a:p>
            <a:pPr lvl="1"/>
            <a:r>
              <a:rPr lang="en-US" dirty="0"/>
              <a:t>‘0’ + ’0’=?</a:t>
            </a:r>
          </a:p>
          <a:p>
            <a:pPr lvl="1"/>
            <a:r>
              <a:rPr lang="en-US" dirty="0"/>
              <a:t>‘0’ * ‘0’=?</a:t>
            </a:r>
          </a:p>
          <a:p>
            <a:pPr lvl="1"/>
            <a:r>
              <a:rPr lang="en-US" dirty="0"/>
              <a:t>‘0’ / ‘0’ = ?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4523639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59CCD7-CDB3-48DE-868D-3A7A9B85B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array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C62CF27A-CBCB-457E-9606-08066A36F5E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CA" dirty="0"/>
              <a:t>A set of objects are array</a:t>
            </a:r>
          </a:p>
          <a:p>
            <a:pPr lvl="1"/>
            <a:r>
              <a:rPr lang="en-CA" dirty="0"/>
              <a:t>One dimension -&gt; sequence</a:t>
            </a:r>
          </a:p>
          <a:p>
            <a:pPr lvl="1"/>
            <a:r>
              <a:rPr lang="en-CA" dirty="0"/>
              <a:t>Two dimension -&gt; matrix</a:t>
            </a:r>
          </a:p>
          <a:p>
            <a:pPr lvl="1"/>
            <a:r>
              <a:rPr lang="en-CA" dirty="0"/>
              <a:t>Three or more dimension -&gt; tensor</a:t>
            </a:r>
          </a:p>
          <a:p>
            <a:r>
              <a:rPr lang="en-CA" dirty="0"/>
              <a:t>Everything starts from 0</a:t>
            </a:r>
          </a:p>
          <a:p>
            <a:pPr lvl="1"/>
            <a:r>
              <a:rPr lang="en-CA" dirty="0"/>
              <a:t>When a programmer counts</a:t>
            </a:r>
          </a:p>
          <a:p>
            <a:pPr lvl="2"/>
            <a:r>
              <a:rPr lang="en-CA" dirty="0"/>
              <a:t>0,1,2,3,4,5,…</a:t>
            </a:r>
          </a:p>
          <a:p>
            <a:pPr lvl="1"/>
            <a:r>
              <a:rPr lang="en-CA" dirty="0"/>
              <a:t>Always starts from </a:t>
            </a:r>
            <a:r>
              <a:rPr lang="en-CA" b="1" u="sng" dirty="0">
                <a:solidFill>
                  <a:srgbClr val="FF0000"/>
                </a:solidFill>
              </a:rPr>
              <a:t>Fucking 0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63921182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A270C23-CA8B-425B-8745-76FE3E5BCE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Array - syntax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DFC9DE-B2B4-41C8-BC58-F605F4D7809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/>
              <a:t>What is the behavior?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F9C1E2D6-D37F-4E02-9059-8F25B7475BA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CA" dirty="0"/>
              <a:t>What is the behavior?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768825-FE82-4D48-AC53-198C6C4D5C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4014" t="7707" r="26926" b="84444"/>
          <a:stretch/>
        </p:blipFill>
        <p:spPr>
          <a:xfrm>
            <a:off x="1713410" y="3672976"/>
            <a:ext cx="3506754" cy="8123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611904D-A14D-4D62-9173-49715291209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532" t="7951" r="23005" b="77003"/>
          <a:stretch/>
        </p:blipFill>
        <p:spPr>
          <a:xfrm>
            <a:off x="6313893" y="3209485"/>
            <a:ext cx="4822013" cy="1739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29061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0CC695-6B64-49D7-898B-540D3603ED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B40E117-C8EC-4CC0-9109-CB150F7F90D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/>
              <a:t>Mixture of char and array</a:t>
            </a:r>
          </a:p>
          <a:p>
            <a:r>
              <a:rPr lang="en-CA" dirty="0"/>
              <a:t>A set of char</a:t>
            </a:r>
          </a:p>
          <a:p>
            <a:pPr lvl="1"/>
            <a:r>
              <a:rPr lang="en-CA" dirty="0"/>
              <a:t>Like a word, sentence, paragraph or some text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2248428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67832C-EEE1-49F5-BA53-E7A6303AE6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</a:t>
            </a:r>
            <a:r>
              <a:rPr lang="en-CA" dirty="0" err="1"/>
              <a:t>apcs</a:t>
            </a:r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BC7CB4A-AE69-4B3A-9367-FDFB766FF1B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/>
              <a:t>Implementation(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實作</a:t>
            </a:r>
            <a:r>
              <a:rPr lang="en-US" altLang="zh-TW" dirty="0"/>
              <a:t>)</a:t>
            </a:r>
          </a:p>
          <a:p>
            <a:r>
              <a:rPr lang="en-US" dirty="0"/>
              <a:t>C++/Python</a:t>
            </a:r>
          </a:p>
          <a:p>
            <a:r>
              <a:rPr lang="en-US" dirty="0"/>
              <a:t>Levels</a:t>
            </a:r>
          </a:p>
          <a:p>
            <a:pPr lvl="1"/>
            <a:r>
              <a:rPr lang="en-US" dirty="0"/>
              <a:t>1 -&gt; </a:t>
            </a:r>
            <a:r>
              <a:rPr lang="zh-TW" altLang="en-US" dirty="0"/>
              <a:t>不要忘記去考</a:t>
            </a:r>
            <a:endParaRPr lang="en-US" dirty="0"/>
          </a:p>
          <a:p>
            <a:pPr lvl="1"/>
            <a:r>
              <a:rPr lang="en-US" dirty="0"/>
              <a:t>2 -&gt; </a:t>
            </a:r>
            <a:r>
              <a:rPr lang="zh-TW" altLang="en-US" dirty="0"/>
              <a:t>具有程式撰寫能力</a:t>
            </a:r>
            <a:endParaRPr lang="en-US" dirty="0"/>
          </a:p>
          <a:p>
            <a:pPr lvl="1"/>
            <a:r>
              <a:rPr lang="en-US" dirty="0"/>
              <a:t>3 -&gt;</a:t>
            </a:r>
            <a:r>
              <a:rPr lang="zh-TW" altLang="en-US" dirty="0"/>
              <a:t> 具有良好程式撰寫能力</a:t>
            </a:r>
            <a:endParaRPr lang="en-US" dirty="0"/>
          </a:p>
          <a:p>
            <a:pPr lvl="1"/>
            <a:r>
              <a:rPr lang="en-US" dirty="0"/>
              <a:t>4 -&gt;</a:t>
            </a:r>
            <a:r>
              <a:rPr lang="zh-TW" altLang="en-US" dirty="0"/>
              <a:t> 挑戰特殊選才</a:t>
            </a:r>
            <a:endParaRPr lang="en-US" dirty="0"/>
          </a:p>
          <a:p>
            <a:pPr lvl="1"/>
            <a:r>
              <a:rPr lang="en-US" dirty="0"/>
              <a:t>5 -&gt; </a:t>
            </a:r>
            <a:r>
              <a:rPr lang="zh-TW" altLang="en-US" dirty="0"/>
              <a:t>挑戰奧林匹亞</a:t>
            </a:r>
            <a:endParaRPr lang="en-US" dirty="0"/>
          </a:p>
          <a:p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AD5879B-79EF-4859-9B4C-7E1FC3FF57B7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CA" dirty="0"/>
              <a:t>Conception(</a:t>
            </a:r>
            <a:r>
              <a:rPr lang="zh-TW" altLang="en-US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觀念</a:t>
            </a:r>
            <a:r>
              <a:rPr lang="en-US" altLang="zh-TW" dirty="0"/>
              <a:t>)</a:t>
            </a:r>
          </a:p>
          <a:p>
            <a:r>
              <a:rPr lang="en-US" dirty="0"/>
              <a:t>Only </a:t>
            </a:r>
            <a:r>
              <a:rPr lang="en-US" dirty="0" err="1"/>
              <a:t>c++</a:t>
            </a:r>
            <a:endParaRPr lang="en-US" dirty="0"/>
          </a:p>
          <a:p>
            <a:r>
              <a:rPr lang="en-CA" dirty="0"/>
              <a:t>Levels</a:t>
            </a:r>
          </a:p>
          <a:p>
            <a:pPr lvl="1"/>
            <a:r>
              <a:rPr lang="zh-TW" altLang="en-US" dirty="0"/>
              <a:t>比較沒鑑別度</a:t>
            </a:r>
            <a:endParaRPr lang="en-CA" altLang="zh-TW" dirty="0"/>
          </a:p>
          <a:p>
            <a:pPr lvl="1"/>
            <a:r>
              <a:rPr lang="zh-TW" altLang="en-US" dirty="0"/>
              <a:t>秀出來就是比較屌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71026404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4646D3-5C76-4DE3-AA69-C028B49150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String - quiz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9233E87C-C9ED-4E58-9158-CD5ECF2DD619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CA" dirty="0"/>
              <a:t>Str[0]=?</a:t>
            </a:r>
          </a:p>
          <a:p>
            <a:r>
              <a:rPr lang="en-CA" dirty="0"/>
              <a:t>Str[9]=?</a:t>
            </a:r>
          </a:p>
          <a:p>
            <a:r>
              <a:rPr lang="en-CA" dirty="0"/>
              <a:t>Str[9]-str[0]=?</a:t>
            </a:r>
          </a:p>
          <a:p>
            <a:r>
              <a:rPr lang="en-CA" dirty="0" err="1"/>
              <a:t>Arr</a:t>
            </a:r>
            <a:r>
              <a:rPr lang="en-CA" dirty="0"/>
              <a:t>[0][3]-</a:t>
            </a:r>
            <a:r>
              <a:rPr lang="en-CA" dirty="0" err="1"/>
              <a:t>arr</a:t>
            </a:r>
            <a:r>
              <a:rPr lang="en-CA" dirty="0"/>
              <a:t>[1][2]=?</a:t>
            </a:r>
          </a:p>
          <a:p>
            <a:endParaRPr lang="en-CA" dirty="0"/>
          </a:p>
          <a:p>
            <a:r>
              <a:rPr lang="en-CA" dirty="0"/>
              <a:t>String to int</a:t>
            </a:r>
          </a:p>
          <a:p>
            <a:r>
              <a:rPr lang="en-CA" dirty="0"/>
              <a:t>Int to string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BBED3B6-88D9-42E1-A06A-8759A68EBC9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01" t="8073" r="26514" b="82753"/>
          <a:stretch/>
        </p:blipFill>
        <p:spPr>
          <a:xfrm>
            <a:off x="913775" y="3429000"/>
            <a:ext cx="3879059" cy="100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60287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D0F686-63A5-46C6-B242-487A4C1BAE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Quiz 1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17D629F-2DD1-471C-BA3F-09B7CD92C2F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 err="1"/>
              <a:t>Storaging</a:t>
            </a:r>
            <a:r>
              <a:rPr lang="en-CA" dirty="0"/>
              <a:t> a huge integer</a:t>
            </a:r>
          </a:p>
          <a:p>
            <a:r>
              <a:rPr lang="en-CA" dirty="0" err="1"/>
              <a:t>Zerojudge</a:t>
            </a:r>
            <a:r>
              <a:rPr lang="en-CA" dirty="0"/>
              <a:t> a021</a:t>
            </a:r>
          </a:p>
          <a:p>
            <a:pPr lvl="1"/>
            <a:r>
              <a:rPr lang="en-CA" dirty="0"/>
              <a:t>Implement Only addition and subtraction</a:t>
            </a:r>
          </a:p>
          <a:p>
            <a:pPr lvl="1"/>
            <a:r>
              <a:rPr lang="en-CA" dirty="0"/>
              <a:t>Implement multiplication and division when you want to torture yourself</a:t>
            </a:r>
          </a:p>
        </p:txBody>
      </p:sp>
    </p:spTree>
    <p:extLst>
      <p:ext uri="{BB962C8B-B14F-4D97-AF65-F5344CB8AC3E}">
        <p14:creationId xmlns:p14="http://schemas.microsoft.com/office/powerpoint/2010/main" val="37142438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BEE195-5091-4DB6-BEF1-254576059F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Quiz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FADBDAC-35FC-4EC0-8ED2-703DFB7AE96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/>
              <a:t>Simple matrix multiplication</a:t>
            </a:r>
          </a:p>
          <a:p>
            <a:r>
              <a:rPr lang="en-CA" dirty="0" err="1"/>
              <a:t>Zerojudge</a:t>
            </a:r>
            <a:r>
              <a:rPr lang="en-CA" dirty="0"/>
              <a:t> d481</a:t>
            </a:r>
          </a:p>
        </p:txBody>
      </p:sp>
    </p:spTree>
    <p:extLst>
      <p:ext uri="{BB962C8B-B14F-4D97-AF65-F5344CB8AC3E}">
        <p14:creationId xmlns:p14="http://schemas.microsoft.com/office/powerpoint/2010/main" val="10386177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C1180A-8B8D-46A0-B4AF-82AF18D423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Quiz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3187D6-CCDB-480B-8413-28BE4F45AFAA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/>
              <a:t>Fibonacci series</a:t>
            </a:r>
          </a:p>
          <a:p>
            <a:r>
              <a:rPr lang="en-CA" dirty="0" err="1"/>
              <a:t>Zerojudge</a:t>
            </a:r>
            <a:r>
              <a:rPr lang="en-CA" dirty="0"/>
              <a:t> d486</a:t>
            </a:r>
          </a:p>
          <a:p>
            <a:pPr lvl="1"/>
            <a:r>
              <a:rPr lang="en-CA" dirty="0"/>
              <a:t>By recursion</a:t>
            </a:r>
          </a:p>
          <a:p>
            <a:pPr lvl="1"/>
            <a:r>
              <a:rPr lang="en-CA" dirty="0"/>
              <a:t>By loop</a:t>
            </a:r>
          </a:p>
          <a:p>
            <a:pPr lvl="1"/>
            <a:r>
              <a:rPr lang="en-CA" dirty="0"/>
              <a:t>By matrix multiplication…?</a:t>
            </a:r>
          </a:p>
          <a:p>
            <a:pPr lvl="1"/>
            <a:r>
              <a:rPr lang="en-CA" dirty="0"/>
              <a:t>By your imagination…?</a:t>
            </a:r>
          </a:p>
        </p:txBody>
      </p:sp>
    </p:spTree>
    <p:extLst>
      <p:ext uri="{BB962C8B-B14F-4D97-AF65-F5344CB8AC3E}">
        <p14:creationId xmlns:p14="http://schemas.microsoft.com/office/powerpoint/2010/main" val="131288265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51FA9A86-76D5-4DD6-A661-4135E0766A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break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5F162B1-9246-4A13-9A7B-E8F9C010173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Don’t burn your brain yet, we still need it</a:t>
            </a:r>
          </a:p>
        </p:txBody>
      </p:sp>
    </p:spTree>
    <p:extLst>
      <p:ext uri="{BB962C8B-B14F-4D97-AF65-F5344CB8AC3E}">
        <p14:creationId xmlns:p14="http://schemas.microsoft.com/office/powerpoint/2010/main" val="171493092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BD46E24-B8E1-445C-BB0F-83074853E1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input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82A23582-F423-4D69-8D19-9BD219819DF5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CA" dirty="0"/>
              <a:t>Terminates when</a:t>
            </a:r>
          </a:p>
          <a:p>
            <a:pPr lvl="1"/>
            <a:r>
              <a:rPr lang="en-CA" dirty="0"/>
              <a:t>Meet a space</a:t>
            </a:r>
          </a:p>
          <a:p>
            <a:pPr lvl="1"/>
            <a:r>
              <a:rPr lang="en-CA" dirty="0"/>
              <a:t>Meet a enter(‘\n’)</a:t>
            </a:r>
          </a:p>
          <a:p>
            <a:r>
              <a:rPr lang="en-CA" dirty="0"/>
              <a:t>Char</a:t>
            </a:r>
          </a:p>
          <a:p>
            <a:pPr lvl="1"/>
            <a:r>
              <a:rPr lang="en-CA" dirty="0"/>
              <a:t>Read only one character</a:t>
            </a:r>
          </a:p>
          <a:p>
            <a:r>
              <a:rPr lang="en-CA" dirty="0"/>
              <a:t>String</a:t>
            </a:r>
          </a:p>
          <a:p>
            <a:pPr lvl="1"/>
            <a:r>
              <a:rPr lang="en-CA" dirty="0"/>
              <a:t>Read a entire word</a:t>
            </a:r>
          </a:p>
          <a:p>
            <a:r>
              <a:rPr lang="en-CA" dirty="0"/>
              <a:t>Integer</a:t>
            </a:r>
          </a:p>
          <a:p>
            <a:pPr lvl="1"/>
            <a:r>
              <a:rPr lang="en-CA" dirty="0"/>
              <a:t>Read a entire number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C49F167-5C6F-429B-84FF-12E5CABC82E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807" t="7707" r="36216" b="76880"/>
          <a:stretch/>
        </p:blipFill>
        <p:spPr>
          <a:xfrm>
            <a:off x="1937232" y="2794580"/>
            <a:ext cx="2956538" cy="25691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01754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59FFDEF-8970-4FC6-945A-2B1E3CEB81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Input - </a:t>
            </a:r>
            <a:r>
              <a:rPr lang="en-CA" dirty="0" err="1"/>
              <a:t>eof</a:t>
            </a:r>
            <a:endParaRPr lang="en-CA" dirty="0"/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CEEE0C10-5BC5-436F-909D-1991FEAD952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53567" t="7658" r="34325" b="84177"/>
          <a:stretch/>
        </p:blipFill>
        <p:spPr>
          <a:xfrm>
            <a:off x="913775" y="3355595"/>
            <a:ext cx="3848255" cy="1459685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400C8F-6C83-43F3-AEF7-3BB5C1ACC5AD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CA" dirty="0" err="1"/>
              <a:t>Eof</a:t>
            </a:r>
            <a:r>
              <a:rPr lang="en-CA" dirty="0"/>
              <a:t> means end of file</a:t>
            </a:r>
          </a:p>
          <a:p>
            <a:r>
              <a:rPr lang="en-CA" dirty="0"/>
              <a:t>Not really Practical in development</a:t>
            </a:r>
          </a:p>
          <a:p>
            <a:r>
              <a:rPr lang="en-CA" dirty="0"/>
              <a:t>Really useful in </a:t>
            </a:r>
            <a:r>
              <a:rPr lang="en-CA" dirty="0" err="1"/>
              <a:t>apcs</a:t>
            </a:r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4584257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1219-4A13-4A42-A42F-BEE9431D48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Input quiz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44CDA740-7B78-489F-8B6E-C9BE439A9C7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/>
              <a:t>Input with n lines and without spaces</a:t>
            </a:r>
          </a:p>
          <a:p>
            <a:r>
              <a:rPr lang="en-CA" dirty="0"/>
              <a:t>Input with unknown lines and without spaces</a:t>
            </a:r>
          </a:p>
          <a:p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332163640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179792-EBF5-47CB-9596-60AEDCF33D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output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2A372068-C179-4B63-9D99-C0E42ED65CA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/>
          <a:srcRect l="53710" t="7833" r="28932" b="87979"/>
          <a:stretch/>
        </p:blipFill>
        <p:spPr>
          <a:xfrm>
            <a:off x="1082178" y="3429000"/>
            <a:ext cx="4403325" cy="597716"/>
          </a:xfrm>
          <a:prstGeom prst="rect">
            <a:avLst/>
          </a:prstGeom>
        </p:spPr>
      </p:pic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C386090-C1A4-4E66-8761-21F923C05C1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CA" dirty="0" err="1"/>
              <a:t>Cout</a:t>
            </a:r>
            <a:endParaRPr lang="en-CA" dirty="0"/>
          </a:p>
          <a:p>
            <a:r>
              <a:rPr lang="en-CA" dirty="0" err="1"/>
              <a:t>Setprecision</a:t>
            </a:r>
            <a:endParaRPr lang="en-CA" dirty="0"/>
          </a:p>
          <a:p>
            <a:r>
              <a:rPr lang="en-CA" dirty="0" err="1"/>
              <a:t>endl</a:t>
            </a:r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08851249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7325DA-E20E-4BF1-A3F2-A44747D279DE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break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8191281-D77F-4803-8287-203463F8912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CA" dirty="0"/>
              <a:t>Describe your status with a meme</a:t>
            </a:r>
          </a:p>
        </p:txBody>
      </p:sp>
      <p:pic>
        <p:nvPicPr>
          <p:cNvPr id="1026" name="Picture 2" descr="We threw out his name - YouTube">
            <a:extLst>
              <a:ext uri="{FF2B5EF4-FFF2-40B4-BE49-F238E27FC236}">
                <a16:creationId xmlns:a16="http://schemas.microsoft.com/office/drawing/2014/main" id="{07F5F999-E775-48E1-B969-CFAB2E7C7BA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21" t="15691" r="2048" b="14068"/>
          <a:stretch/>
        </p:blipFill>
        <p:spPr bwMode="auto">
          <a:xfrm>
            <a:off x="7197754" y="328816"/>
            <a:ext cx="4404220" cy="24085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789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E56B-4B25-4426-B0FB-686739649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should I prepare </a:t>
            </a:r>
            <a:r>
              <a:rPr lang="en-US" dirty="0" err="1"/>
              <a:t>apcs</a:t>
            </a:r>
            <a:r>
              <a:rPr lang="en-US" dirty="0"/>
              <a:t>?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D4EDFC-8D5F-447D-9556-409417B5B4E9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/>
              <a:t>Implementation</a:t>
            </a:r>
          </a:p>
          <a:p>
            <a:pPr lvl="1"/>
            <a:r>
              <a:rPr lang="en-CA" dirty="0" err="1"/>
              <a:t>c++</a:t>
            </a:r>
            <a:r>
              <a:rPr lang="en-CA" dirty="0"/>
              <a:t> or python</a:t>
            </a:r>
          </a:p>
          <a:p>
            <a:pPr lvl="1"/>
            <a:r>
              <a:rPr lang="en-CA" dirty="0"/>
              <a:t>Logic</a:t>
            </a:r>
          </a:p>
          <a:p>
            <a:pPr lvl="1"/>
            <a:r>
              <a:rPr lang="en-CA" dirty="0"/>
              <a:t>Logic</a:t>
            </a:r>
          </a:p>
          <a:p>
            <a:pPr lvl="1"/>
            <a:r>
              <a:rPr lang="en-CA" dirty="0"/>
              <a:t>Logic</a:t>
            </a:r>
          </a:p>
          <a:p>
            <a:pPr lvl="1"/>
            <a:endParaRPr lang="en-CA" dirty="0"/>
          </a:p>
          <a:p>
            <a:pPr lvl="1"/>
            <a:r>
              <a:rPr lang="en-CA" dirty="0"/>
              <a:t>magic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786CCD8-2569-474E-B817-48B72A88F374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CA" dirty="0"/>
              <a:t>Conception</a:t>
            </a:r>
          </a:p>
          <a:p>
            <a:pPr lvl="1"/>
            <a:r>
              <a:rPr lang="en-CA" dirty="0"/>
              <a:t>C++</a:t>
            </a:r>
          </a:p>
          <a:p>
            <a:pPr lvl="1"/>
            <a:r>
              <a:rPr lang="en-CA" dirty="0"/>
              <a:t>Literacy of scary C++</a:t>
            </a:r>
          </a:p>
          <a:p>
            <a:pPr lvl="1"/>
            <a:r>
              <a:rPr lang="en-CA" dirty="0"/>
              <a:t>Patience &amp; not getting angry</a:t>
            </a:r>
          </a:p>
          <a:p>
            <a:pPr lvl="1"/>
            <a:r>
              <a:rPr lang="en-CA" dirty="0"/>
              <a:t>Math</a:t>
            </a:r>
          </a:p>
          <a:p>
            <a:pPr lvl="2"/>
            <a:r>
              <a:rPr lang="en-CA" dirty="0"/>
              <a:t>Combinatorics</a:t>
            </a:r>
          </a:p>
          <a:p>
            <a:pPr lvl="2"/>
            <a:r>
              <a:rPr lang="en-CA" dirty="0"/>
              <a:t>Logic</a:t>
            </a:r>
          </a:p>
          <a:p>
            <a:pPr lvl="2"/>
            <a:r>
              <a:rPr lang="en-CA" dirty="0"/>
              <a:t>magic</a:t>
            </a:r>
          </a:p>
        </p:txBody>
      </p:sp>
    </p:spTree>
    <p:extLst>
      <p:ext uri="{BB962C8B-B14F-4D97-AF65-F5344CB8AC3E}">
        <p14:creationId xmlns:p14="http://schemas.microsoft.com/office/powerpoint/2010/main" val="13960694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69D2DD-A678-4284-B4A3-CB99B25898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simple </a:t>
            </a:r>
            <a:r>
              <a:rPr lang="en-CA" dirty="0" err="1"/>
              <a:t>homeworks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BD07981-A05D-49C9-B6A8-2F4A71326AE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CA" dirty="0" err="1"/>
              <a:t>Zerojudge</a:t>
            </a:r>
            <a:endParaRPr lang="en-CA" dirty="0"/>
          </a:p>
          <a:p>
            <a:pPr lvl="1"/>
            <a:r>
              <a:rPr lang="en-CA" dirty="0"/>
              <a:t>A001</a:t>
            </a:r>
          </a:p>
          <a:p>
            <a:pPr lvl="1"/>
            <a:r>
              <a:rPr lang="en-CA" dirty="0"/>
              <a:t>A002</a:t>
            </a:r>
          </a:p>
          <a:p>
            <a:pPr lvl="1"/>
            <a:r>
              <a:rPr lang="en-CA" dirty="0"/>
              <a:t>A006</a:t>
            </a:r>
          </a:p>
          <a:p>
            <a:pPr lvl="1"/>
            <a:r>
              <a:rPr lang="en-CA" dirty="0"/>
              <a:t>A013</a:t>
            </a:r>
          </a:p>
          <a:p>
            <a:pPr lvl="1"/>
            <a:r>
              <a:rPr lang="en-CA" dirty="0"/>
              <a:t>A015</a:t>
            </a:r>
          </a:p>
          <a:p>
            <a:pPr lvl="1"/>
            <a:endParaRPr lang="en-CA" dirty="0"/>
          </a:p>
          <a:p>
            <a:r>
              <a:rPr lang="en-CA" dirty="0"/>
              <a:t>Not necessary to finish</a:t>
            </a:r>
          </a:p>
        </p:txBody>
      </p:sp>
    </p:spTree>
    <p:extLst>
      <p:ext uri="{BB962C8B-B14F-4D97-AF65-F5344CB8AC3E}">
        <p14:creationId xmlns:p14="http://schemas.microsoft.com/office/powerpoint/2010/main" val="12916659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3656FA-35D4-4482-9944-9957CA321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Normal </a:t>
            </a:r>
            <a:r>
              <a:rPr lang="en-CA" dirty="0" err="1"/>
              <a:t>homeworks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5135FD-954D-47EF-8095-1C75DA06F39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 err="1"/>
              <a:t>Zerojudge</a:t>
            </a:r>
            <a:r>
              <a:rPr lang="en-CA" dirty="0"/>
              <a:t> a021</a:t>
            </a:r>
          </a:p>
          <a:p>
            <a:pPr lvl="1"/>
            <a:r>
              <a:rPr lang="en-CA" dirty="0"/>
              <a:t>Implement multiplication and division</a:t>
            </a:r>
          </a:p>
          <a:p>
            <a:r>
              <a:rPr lang="en-CA" dirty="0" err="1"/>
              <a:t>Zerojudge</a:t>
            </a:r>
            <a:r>
              <a:rPr lang="en-CA" dirty="0"/>
              <a:t> a024</a:t>
            </a:r>
          </a:p>
          <a:p>
            <a:pPr lvl="1"/>
            <a:r>
              <a:rPr lang="en-CA" dirty="0"/>
              <a:t>Implement Euclidean algorithm</a:t>
            </a:r>
          </a:p>
          <a:p>
            <a:pPr lvl="1"/>
            <a:endParaRPr lang="en-CA" dirty="0"/>
          </a:p>
          <a:p>
            <a:pPr lvl="1"/>
            <a:endParaRPr lang="en-CA" dirty="0"/>
          </a:p>
          <a:p>
            <a:r>
              <a:rPr lang="en-CA" dirty="0"/>
              <a:t>Necessary to finish</a:t>
            </a:r>
          </a:p>
          <a:p>
            <a:pPr lvl="1"/>
            <a:endParaRPr lang="en-CA" dirty="0"/>
          </a:p>
          <a:p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7299487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434359-5D5C-4727-B851-A1A2EBC2C6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HARD HOMEWORK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E5BCDA-4A8D-4804-B971-EF3B301802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/>
              <a:t>ZEROJUDGE A007</a:t>
            </a:r>
          </a:p>
          <a:p>
            <a:pPr lvl="1"/>
            <a:r>
              <a:rPr lang="en-CA" dirty="0"/>
              <a:t>IMPLEMENT Eratosthenes sieve</a:t>
            </a:r>
          </a:p>
          <a:p>
            <a:pPr marL="457200" lvl="1" indent="0">
              <a:buNone/>
            </a:pPr>
            <a:endParaRPr lang="en-CA" dirty="0"/>
          </a:p>
          <a:p>
            <a:r>
              <a:rPr lang="en-CA" dirty="0"/>
              <a:t>NOT NECESSARY TO FINISH</a:t>
            </a:r>
          </a:p>
        </p:txBody>
      </p:sp>
    </p:spTree>
    <p:extLst>
      <p:ext uri="{BB962C8B-B14F-4D97-AF65-F5344CB8AC3E}">
        <p14:creationId xmlns:p14="http://schemas.microsoft.com/office/powerpoint/2010/main" val="29465539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F77CE4-86C2-4A01-A775-EF775F0D8A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Techniques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68F779-B5F3-415E-BB5F-7AD452C6D974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/>
              <a:t>Go for the partial scores</a:t>
            </a:r>
          </a:p>
          <a:p>
            <a:pPr lvl="1"/>
            <a:r>
              <a:rPr lang="en-CA" dirty="0"/>
              <a:t>You don’t have to solve the entire problem</a:t>
            </a:r>
          </a:p>
          <a:p>
            <a:r>
              <a:rPr lang="en-CA" dirty="0"/>
              <a:t>the former problems are usually easier than the latter problems</a:t>
            </a:r>
          </a:p>
          <a:p>
            <a:pPr lvl="1"/>
            <a:r>
              <a:rPr lang="en-CA" dirty="0"/>
              <a:t>‘usually’</a:t>
            </a:r>
          </a:p>
          <a:p>
            <a:pPr lvl="1"/>
            <a:r>
              <a:rPr lang="en-CA" dirty="0"/>
              <a:t>‘usually’</a:t>
            </a:r>
          </a:p>
          <a:p>
            <a:pPr lvl="1"/>
            <a:r>
              <a:rPr lang="en-CA" dirty="0"/>
              <a:t>Not always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15670022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08E9D0-AA66-44D1-A6DF-38214CBBF0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extra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806E9BF-E1D2-4F67-BACE-2C02DF6826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 fontScale="85000" lnSpcReduction="20000"/>
          </a:bodyPr>
          <a:lstStyle/>
          <a:p>
            <a:r>
              <a:rPr lang="en-CA" dirty="0"/>
              <a:t>Recursion</a:t>
            </a:r>
          </a:p>
          <a:p>
            <a:r>
              <a:rPr lang="en-CA" dirty="0"/>
              <a:t>Standard library(</a:t>
            </a:r>
            <a:r>
              <a:rPr lang="en-CA" dirty="0" err="1"/>
              <a:t>stl</a:t>
            </a:r>
            <a:r>
              <a:rPr lang="en-CA" dirty="0"/>
              <a:t>)</a:t>
            </a:r>
          </a:p>
          <a:p>
            <a:r>
              <a:rPr lang="en-CA" dirty="0" err="1"/>
              <a:t>Expotationing</a:t>
            </a:r>
            <a:r>
              <a:rPr lang="en-CA" dirty="0"/>
              <a:t> by squaring</a:t>
            </a:r>
          </a:p>
          <a:p>
            <a:r>
              <a:rPr lang="en-CA" dirty="0"/>
              <a:t>math</a:t>
            </a:r>
          </a:p>
          <a:p>
            <a:pPr lvl="1"/>
            <a:r>
              <a:rPr lang="en-CA" dirty="0"/>
              <a:t>Modulo and </a:t>
            </a:r>
            <a:r>
              <a:rPr lang="en-CA" dirty="0" err="1"/>
              <a:t>fermat’s</a:t>
            </a:r>
            <a:r>
              <a:rPr lang="en-CA" dirty="0"/>
              <a:t> little theorem</a:t>
            </a:r>
          </a:p>
          <a:p>
            <a:pPr lvl="1"/>
            <a:r>
              <a:rPr lang="en-CA" dirty="0"/>
              <a:t>Pascal triangle</a:t>
            </a:r>
          </a:p>
          <a:p>
            <a:r>
              <a:rPr lang="en-CA" dirty="0"/>
              <a:t>Bitwise operations</a:t>
            </a:r>
          </a:p>
          <a:p>
            <a:r>
              <a:rPr lang="en-CA" dirty="0"/>
              <a:t>Sorting</a:t>
            </a:r>
          </a:p>
          <a:p>
            <a:r>
              <a:rPr lang="en-CA" dirty="0"/>
              <a:t>Time complexity estimation(prerequisites: calculus)</a:t>
            </a:r>
          </a:p>
        </p:txBody>
      </p:sp>
    </p:spTree>
    <p:extLst>
      <p:ext uri="{BB962C8B-B14F-4D97-AF65-F5344CB8AC3E}">
        <p14:creationId xmlns:p14="http://schemas.microsoft.com/office/powerpoint/2010/main" val="11715978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2E29A1-8A9A-40C9-AF06-80D701CD702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What is </a:t>
            </a:r>
            <a:r>
              <a:rPr lang="en-CA" dirty="0" err="1"/>
              <a:t>c++</a:t>
            </a:r>
            <a:endParaRPr lang="en-CA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EA7158E8-6E61-483B-8F32-023AE1F5DDA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/>
              <a:t>A programming language</a:t>
            </a:r>
          </a:p>
          <a:p>
            <a:r>
              <a:rPr lang="en-CA" dirty="0"/>
              <a:t>Very simple if you know English and math</a:t>
            </a:r>
          </a:p>
          <a:p>
            <a:endParaRPr lang="en-CA" dirty="0"/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12654251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DE8971-043B-4E58-8AC6-8A12165347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should I learn </a:t>
            </a:r>
            <a:r>
              <a:rPr lang="en-CA" dirty="0" err="1"/>
              <a:t>c++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B2D509-CF77-4FD5-845C-0F265149D5CE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 err="1"/>
              <a:t>Zerojudge</a:t>
            </a:r>
            <a:endParaRPr lang="en-CA" dirty="0"/>
          </a:p>
          <a:p>
            <a:pPr lvl="1"/>
            <a:r>
              <a:rPr lang="en-CA" dirty="0"/>
              <a:t>register your own account</a:t>
            </a:r>
          </a:p>
          <a:p>
            <a:pPr lvl="1"/>
            <a:endParaRPr lang="en-CA" dirty="0"/>
          </a:p>
          <a:p>
            <a:r>
              <a:rPr lang="en-CA" dirty="0"/>
              <a:t>Environment</a:t>
            </a:r>
          </a:p>
          <a:p>
            <a:pPr lvl="1"/>
            <a:r>
              <a:rPr lang="en-CA" dirty="0"/>
              <a:t>download </a:t>
            </a:r>
            <a:r>
              <a:rPr lang="en-CA" dirty="0" err="1"/>
              <a:t>Codeblocks</a:t>
            </a:r>
            <a:endParaRPr lang="en-CA" dirty="0"/>
          </a:p>
          <a:p>
            <a:pPr lvl="1"/>
            <a:endParaRPr lang="en-CA" dirty="0"/>
          </a:p>
          <a:p>
            <a:r>
              <a:rPr lang="en-CA" dirty="0"/>
              <a:t>Be creative</a:t>
            </a:r>
          </a:p>
          <a:p>
            <a:pPr lvl="1"/>
            <a:r>
              <a:rPr lang="en-CA" dirty="0"/>
              <a:t>But Don’t take drugs</a:t>
            </a:r>
          </a:p>
          <a:p>
            <a:pPr lvl="1"/>
            <a:endParaRPr lang="en-CA" dirty="0"/>
          </a:p>
        </p:txBody>
      </p:sp>
    </p:spTree>
    <p:extLst>
      <p:ext uri="{BB962C8B-B14F-4D97-AF65-F5344CB8AC3E}">
        <p14:creationId xmlns:p14="http://schemas.microsoft.com/office/powerpoint/2010/main" val="29184741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7A467E-FB16-491E-9C6D-E3A92D5D8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If syntax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CB09D0-3CA7-4998-8FD5-43B307E3DE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/>
              <a:t>what is the behavior?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Try it!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17542E-32C4-40DD-ABF7-F83FC3D2269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CA" dirty="0"/>
              <a:t>What is the behavior?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Guess it!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D6B086E-7F7A-4E73-8421-E0F2F109037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70" t="7951" r="29197" b="84444"/>
          <a:stretch/>
        </p:blipFill>
        <p:spPr>
          <a:xfrm>
            <a:off x="1249129" y="3429000"/>
            <a:ext cx="4435316" cy="110734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D7747BB-02E7-42EE-9795-99B4D67A3FD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70" t="7584" r="29885" b="84445"/>
          <a:stretch/>
        </p:blipFill>
        <p:spPr>
          <a:xfrm>
            <a:off x="6340492" y="3429000"/>
            <a:ext cx="4061200" cy="1107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871298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207A467E-FB16-491E-9C6D-E3A92D5D86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If - else syntax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66CB09D0-3CA7-4998-8FD5-43B307E3DE8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/>
              <a:t>what is the behavior?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Guess it!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B17542E-32C4-40DD-ABF7-F83FC3D22690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CA" dirty="0"/>
              <a:t>What is the behavior?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Guess it!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30668F-7902-43D5-BF96-5A5207301A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38" t="7829" r="27546" b="80550"/>
          <a:stretch/>
        </p:blipFill>
        <p:spPr>
          <a:xfrm>
            <a:off x="7022555" y="3484575"/>
            <a:ext cx="3404689" cy="118914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5FA6325-9B3F-4347-8A51-C6535145FF8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3670" t="7584" r="27959" b="80429"/>
          <a:stretch/>
        </p:blipFill>
        <p:spPr>
          <a:xfrm>
            <a:off x="1846892" y="3484575"/>
            <a:ext cx="3239790" cy="11891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98506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F49B1C-5250-4A44-9E8D-2AC44E95DA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If syntax - quiz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96008C-EEF2-4EE0-877E-3837888CCA4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/>
              <a:t>What is the behavior?</a:t>
            </a:r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endParaRPr lang="en-CA" dirty="0"/>
          </a:p>
          <a:p>
            <a:r>
              <a:rPr lang="en-CA" dirty="0"/>
              <a:t>You may use a calculator, but you may not use any programmable device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4E0F09E-7E92-4751-BB1D-D1CEF4B8365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739" t="7829" r="27683" b="80428"/>
          <a:stretch/>
        </p:blipFill>
        <p:spPr>
          <a:xfrm>
            <a:off x="3427988" y="3130627"/>
            <a:ext cx="5335398" cy="18970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668313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E533F1-6CB2-4C56-8A9E-450E41BFCB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While syntax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0C0EDF-B59B-4DE5-A471-3BFB60FEEBA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CA" dirty="0"/>
              <a:t>What is the behavior?</a:t>
            </a:r>
          </a:p>
          <a:p>
            <a:endParaRPr lang="en-CA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D7EA049-E963-4845-BECA-A59030B145A8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r>
              <a:rPr lang="en-CA" dirty="0"/>
              <a:t>What is the behavior?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FD5431C-185F-4FBB-8B3E-4C8656C392A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367" t="7951" r="78945" b="84444"/>
          <a:stretch/>
        </p:blipFill>
        <p:spPr>
          <a:xfrm>
            <a:off x="1589997" y="3429000"/>
            <a:ext cx="3753580" cy="10234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DB344C7-9E92-4FBA-AB43-804D56B75C3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503" t="7951" r="79566" b="82263"/>
          <a:stretch/>
        </p:blipFill>
        <p:spPr>
          <a:xfrm>
            <a:off x="7332329" y="3425675"/>
            <a:ext cx="2785142" cy="102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7442867"/>
      </p:ext>
    </p:extLst>
  </p:cSld>
  <p:clrMapOvr>
    <a:masterClrMapping/>
  </p:clrMapOvr>
</p:sld>
</file>

<file path=ppt/theme/theme1.xml><?xml version="1.0" encoding="utf-8"?>
<a:theme xmlns:a="http://schemas.openxmlformats.org/drawingml/2006/main" name="Droplet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Custom 1">
      <a:majorFont>
        <a:latin typeface="Tw Cen MT"/>
        <a:ea typeface="微軟正黑體 Light"/>
        <a:cs typeface=""/>
      </a:majorFont>
      <a:minorFont>
        <a:latin typeface="Tw Cen MT"/>
        <a:ea typeface="微軟正黑體"/>
        <a:cs typeface="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TM04033925[[fn=Droplet]]</Template>
  <TotalTime>725</TotalTime>
  <Words>762</Words>
  <Application>Microsoft Office PowerPoint</Application>
  <PresentationFormat>Widescreen</PresentationFormat>
  <Paragraphs>252</Paragraphs>
  <Slides>34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38" baseType="lpstr">
      <vt:lpstr>微軟正黑體</vt:lpstr>
      <vt:lpstr>Arial</vt:lpstr>
      <vt:lpstr>Tw Cen MT</vt:lpstr>
      <vt:lpstr>Droplet</vt:lpstr>
      <vt:lpstr>Introduction to apcs</vt:lpstr>
      <vt:lpstr>What is apcs</vt:lpstr>
      <vt:lpstr>How should I prepare apcs?</vt:lpstr>
      <vt:lpstr>What is c++</vt:lpstr>
      <vt:lpstr>How should I learn c++</vt:lpstr>
      <vt:lpstr>If syntax</vt:lpstr>
      <vt:lpstr>If - else syntax</vt:lpstr>
      <vt:lpstr>If syntax - quiz</vt:lpstr>
      <vt:lpstr>While syntax</vt:lpstr>
      <vt:lpstr>For syntax</vt:lpstr>
      <vt:lpstr>Function syntax</vt:lpstr>
      <vt:lpstr> quiz - 1</vt:lpstr>
      <vt:lpstr>Quiz - 2</vt:lpstr>
      <vt:lpstr>Break</vt:lpstr>
      <vt:lpstr>int</vt:lpstr>
      <vt:lpstr>char</vt:lpstr>
      <vt:lpstr>array</vt:lpstr>
      <vt:lpstr>Array - syntax</vt:lpstr>
      <vt:lpstr>string</vt:lpstr>
      <vt:lpstr>String - quiz</vt:lpstr>
      <vt:lpstr>Quiz 1</vt:lpstr>
      <vt:lpstr>Quiz 2</vt:lpstr>
      <vt:lpstr>Quiz 3</vt:lpstr>
      <vt:lpstr>break</vt:lpstr>
      <vt:lpstr>input</vt:lpstr>
      <vt:lpstr>Input - eof</vt:lpstr>
      <vt:lpstr>Input quiz</vt:lpstr>
      <vt:lpstr>output</vt:lpstr>
      <vt:lpstr>break</vt:lpstr>
      <vt:lpstr>simple homeworks</vt:lpstr>
      <vt:lpstr>Normal homeworks</vt:lpstr>
      <vt:lpstr>HARD HOMEWORK</vt:lpstr>
      <vt:lpstr>Techniques</vt:lpstr>
      <vt:lpstr>extra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Introduction to apcs</dc:title>
  <dc:creator>Lawrence Wu</dc:creator>
  <cp:lastModifiedBy>Lawrence Wu</cp:lastModifiedBy>
  <cp:revision>25</cp:revision>
  <dcterms:created xsi:type="dcterms:W3CDTF">2020-04-21T11:48:41Z</dcterms:created>
  <dcterms:modified xsi:type="dcterms:W3CDTF">2020-04-26T04:29:38Z</dcterms:modified>
</cp:coreProperties>
</file>